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4" r:id="rId1"/>
  </p:sldMasterIdLst>
  <p:notesMasterIdLst>
    <p:notesMasterId r:id="rId15"/>
  </p:notesMasterIdLst>
  <p:sldIdLst>
    <p:sldId id="256" r:id="rId2"/>
    <p:sldId id="281" r:id="rId3"/>
    <p:sldId id="334" r:id="rId4"/>
    <p:sldId id="320" r:id="rId5"/>
    <p:sldId id="284" r:id="rId6"/>
    <p:sldId id="343" r:id="rId7"/>
    <p:sldId id="287" r:id="rId8"/>
    <p:sldId id="340" r:id="rId9"/>
    <p:sldId id="344" r:id="rId10"/>
    <p:sldId id="345" r:id="rId11"/>
    <p:sldId id="294" r:id="rId12"/>
    <p:sldId id="316" r:id="rId13"/>
    <p:sldId id="353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Средний стиль 3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-34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4CFD1A-95E4-4274-8114-FFB785E2EB4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6D5773C6-B55A-417E-BD1A-CF9C1332B7C0}">
      <dgm:prSet phldrT="[Текст]" custT="1"/>
      <dgm:spPr>
        <a:solidFill>
          <a:schemeClr val="accent5">
            <a:lumMod val="60000"/>
            <a:lumOff val="4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2800" dirty="0" smtClean="0"/>
            <a:t>Когнитивное развитие ребенка</a:t>
          </a:r>
          <a:endParaRPr lang="ru-RU" sz="2800" dirty="0"/>
        </a:p>
      </dgm:t>
    </dgm:pt>
    <dgm:pt modelId="{D775FEB3-7F92-4AA4-AC37-9689473B7DD1}" type="parTrans" cxnId="{D19CA13E-3B4B-44C0-AFB0-E7A95EA39160}">
      <dgm:prSet/>
      <dgm:spPr/>
      <dgm:t>
        <a:bodyPr/>
        <a:lstStyle/>
        <a:p>
          <a:endParaRPr lang="ru-RU"/>
        </a:p>
      </dgm:t>
    </dgm:pt>
    <dgm:pt modelId="{932A0122-D7E1-46D1-8A2F-2718769EE2BD}" type="sibTrans" cxnId="{D19CA13E-3B4B-44C0-AFB0-E7A95EA39160}">
      <dgm:prSet/>
      <dgm:spPr/>
      <dgm:t>
        <a:bodyPr/>
        <a:lstStyle/>
        <a:p>
          <a:endParaRPr lang="ru-RU"/>
        </a:p>
      </dgm:t>
    </dgm:pt>
    <dgm:pt modelId="{B8591B98-0B1A-4809-9B61-BE2B8BB9050A}">
      <dgm:prSet phldrT="[Текст]"/>
      <dgm:spPr/>
      <dgm:t>
        <a:bodyPr/>
        <a:lstStyle/>
        <a:p>
          <a:r>
            <a:rPr lang="ru-RU" dirty="0" smtClean="0"/>
            <a:t>словарный запас, базовые навыки по чтению и математике, фонематическая грамотность </a:t>
          </a:r>
          <a:endParaRPr lang="ru-RU" dirty="0"/>
        </a:p>
      </dgm:t>
    </dgm:pt>
    <dgm:pt modelId="{79E90F82-0D14-4591-AAE3-3D16B0A45052}" type="parTrans" cxnId="{18F69FE1-FAB9-4BCD-A9EE-3F4187971AE2}">
      <dgm:prSet/>
      <dgm:spPr/>
      <dgm:t>
        <a:bodyPr/>
        <a:lstStyle/>
        <a:p>
          <a:endParaRPr lang="ru-RU"/>
        </a:p>
      </dgm:t>
    </dgm:pt>
    <dgm:pt modelId="{759AA3DA-CC02-44AA-B52E-E433250EE226}" type="sibTrans" cxnId="{18F69FE1-FAB9-4BCD-A9EE-3F4187971AE2}">
      <dgm:prSet/>
      <dgm:spPr/>
      <dgm:t>
        <a:bodyPr/>
        <a:lstStyle/>
        <a:p>
          <a:endParaRPr lang="ru-RU"/>
        </a:p>
      </dgm:t>
    </dgm:pt>
    <dgm:pt modelId="{999001D6-6C83-4EC1-A1D8-A0F20A75E64F}">
      <dgm:prSet phldrT="[Текст]" custT="1"/>
      <dgm:spPr>
        <a:solidFill>
          <a:schemeClr val="accent5">
            <a:lumMod val="60000"/>
            <a:lumOff val="4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2800" dirty="0" smtClean="0"/>
            <a:t>Социальное и эмоциональное развитие ребенка</a:t>
          </a:r>
          <a:endParaRPr lang="ru-RU" sz="2800" dirty="0"/>
        </a:p>
      </dgm:t>
    </dgm:pt>
    <dgm:pt modelId="{99D277CF-7DB9-4F26-A9AC-3DC9E9E9038E}" type="parTrans" cxnId="{82D9E7ED-0DEA-4309-A8F2-A70F36308982}">
      <dgm:prSet/>
      <dgm:spPr/>
      <dgm:t>
        <a:bodyPr/>
        <a:lstStyle/>
        <a:p>
          <a:endParaRPr lang="ru-RU"/>
        </a:p>
      </dgm:t>
    </dgm:pt>
    <dgm:pt modelId="{98495B56-6F00-48B9-A542-96E71D65DF6B}" type="sibTrans" cxnId="{82D9E7ED-0DEA-4309-A8F2-A70F36308982}">
      <dgm:prSet/>
      <dgm:spPr/>
      <dgm:t>
        <a:bodyPr/>
        <a:lstStyle/>
        <a:p>
          <a:endParaRPr lang="ru-RU"/>
        </a:p>
      </dgm:t>
    </dgm:pt>
    <dgm:pt modelId="{D3C0F976-6080-4027-AA01-00BC1D5AB529}">
      <dgm:prSet phldrT="[Текст]"/>
      <dgm:spPr/>
      <dgm:t>
        <a:bodyPr/>
        <a:lstStyle/>
        <a:p>
          <a:r>
            <a:rPr lang="ru-RU" dirty="0" smtClean="0"/>
            <a:t>адаптация к школе, личностное развитие, социальное развитие</a:t>
          </a:r>
          <a:endParaRPr lang="ru-RU" dirty="0"/>
        </a:p>
      </dgm:t>
    </dgm:pt>
    <dgm:pt modelId="{54BCF7CD-C477-49AF-8BC0-C1C24FEEF0C5}" type="parTrans" cxnId="{8684CF3E-8B09-448D-A4A0-E60E3D2F83FF}">
      <dgm:prSet/>
      <dgm:spPr/>
      <dgm:t>
        <a:bodyPr/>
        <a:lstStyle/>
        <a:p>
          <a:endParaRPr lang="ru-RU"/>
        </a:p>
      </dgm:t>
    </dgm:pt>
    <dgm:pt modelId="{D993B82A-AE77-45C4-B8E7-DA3496F38895}" type="sibTrans" cxnId="{8684CF3E-8B09-448D-A4A0-E60E3D2F83FF}">
      <dgm:prSet/>
      <dgm:spPr/>
      <dgm:t>
        <a:bodyPr/>
        <a:lstStyle/>
        <a:p>
          <a:endParaRPr lang="ru-RU"/>
        </a:p>
      </dgm:t>
    </dgm:pt>
    <dgm:pt modelId="{8DF8CAA9-A82B-4005-8E60-2D169DEA90C6}">
      <dgm:prSet custT="1"/>
      <dgm:spPr>
        <a:solidFill>
          <a:schemeClr val="accent5">
            <a:lumMod val="60000"/>
            <a:lumOff val="40000"/>
          </a:schemeClr>
        </a:solidFill>
        <a:ln>
          <a:solidFill>
            <a:schemeClr val="accent1"/>
          </a:solidFill>
        </a:ln>
      </dgm:spPr>
      <dgm:t>
        <a:bodyPr/>
        <a:lstStyle/>
        <a:p>
          <a:r>
            <a:rPr lang="ru-RU" sz="2800" i="0" dirty="0" smtClean="0"/>
            <a:t>Контекстные условия</a:t>
          </a:r>
          <a:endParaRPr lang="ru-RU" sz="2800" i="0" dirty="0"/>
        </a:p>
      </dgm:t>
    </dgm:pt>
    <dgm:pt modelId="{D670D423-1CA1-4B6D-89FC-3CF64D39D68D}" type="sibTrans" cxnId="{029A7D28-3451-4851-B8A6-225B7D6A6BB3}">
      <dgm:prSet/>
      <dgm:spPr/>
      <dgm:t>
        <a:bodyPr/>
        <a:lstStyle/>
        <a:p>
          <a:endParaRPr lang="ru-RU"/>
        </a:p>
      </dgm:t>
    </dgm:pt>
    <dgm:pt modelId="{557BEEB6-725E-4238-ABA3-9F4B38B577AF}" type="parTrans" cxnId="{029A7D28-3451-4851-B8A6-225B7D6A6BB3}">
      <dgm:prSet/>
      <dgm:spPr/>
      <dgm:t>
        <a:bodyPr/>
        <a:lstStyle/>
        <a:p>
          <a:endParaRPr lang="ru-RU"/>
        </a:p>
      </dgm:t>
    </dgm:pt>
    <dgm:pt modelId="{AF73CDBF-8302-417C-9F11-09F6B32458E6}" type="pres">
      <dgm:prSet presAssocID="{814CFD1A-95E4-4274-8114-FFB785E2EB4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923DB2-BC7C-4453-AE3E-3A3D96EB16CE}" type="pres">
      <dgm:prSet presAssocID="{6D5773C6-B55A-417E-BD1A-CF9C1332B7C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D3A2D5-77EE-4A44-B248-5268EAE46B38}" type="pres">
      <dgm:prSet presAssocID="{6D5773C6-B55A-417E-BD1A-CF9C1332B7C0}" presName="childText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9F5B75-8B28-4D9B-80DE-C06F78C6B335}" type="pres">
      <dgm:prSet presAssocID="{999001D6-6C83-4EC1-A1D8-A0F20A75E64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5CD64C-1727-43D8-9673-AB96A6A6D361}" type="pres">
      <dgm:prSet presAssocID="{999001D6-6C83-4EC1-A1D8-A0F20A75E64F}" presName="childText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4E9FFC-3B82-4792-B098-6175E1760493}" type="pres">
      <dgm:prSet presAssocID="{8DF8CAA9-A82B-4005-8E60-2D169DEA90C6}" presName="parentText" presStyleLbl="node1" presStyleIdx="2" presStyleCnt="3" custLinFactNeighborX="-840" custLinFactNeighborY="-1049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1E3CD36-5DB0-46C5-A341-C66719DA2132}" type="presOf" srcId="{6D5773C6-B55A-417E-BD1A-CF9C1332B7C0}" destId="{B3923DB2-BC7C-4453-AE3E-3A3D96EB16CE}" srcOrd="0" destOrd="0" presId="urn:microsoft.com/office/officeart/2005/8/layout/vList2"/>
    <dgm:cxn modelId="{D19CA13E-3B4B-44C0-AFB0-E7A95EA39160}" srcId="{814CFD1A-95E4-4274-8114-FFB785E2EB4E}" destId="{6D5773C6-B55A-417E-BD1A-CF9C1332B7C0}" srcOrd="0" destOrd="0" parTransId="{D775FEB3-7F92-4AA4-AC37-9689473B7DD1}" sibTransId="{932A0122-D7E1-46D1-8A2F-2718769EE2BD}"/>
    <dgm:cxn modelId="{42822BA7-D003-4B84-A0E7-826A50475A0A}" type="presOf" srcId="{999001D6-6C83-4EC1-A1D8-A0F20A75E64F}" destId="{7A9F5B75-8B28-4D9B-80DE-C06F78C6B335}" srcOrd="0" destOrd="0" presId="urn:microsoft.com/office/officeart/2005/8/layout/vList2"/>
    <dgm:cxn modelId="{48EA945C-840F-4E32-9A5A-D7D361C310B1}" type="presOf" srcId="{D3C0F976-6080-4027-AA01-00BC1D5AB529}" destId="{215CD64C-1727-43D8-9673-AB96A6A6D361}" srcOrd="0" destOrd="0" presId="urn:microsoft.com/office/officeart/2005/8/layout/vList2"/>
    <dgm:cxn modelId="{71B803AE-80E0-4F73-B31B-0395F3753B10}" type="presOf" srcId="{814CFD1A-95E4-4274-8114-FFB785E2EB4E}" destId="{AF73CDBF-8302-417C-9F11-09F6B32458E6}" srcOrd="0" destOrd="0" presId="urn:microsoft.com/office/officeart/2005/8/layout/vList2"/>
    <dgm:cxn modelId="{8684CF3E-8B09-448D-A4A0-E60E3D2F83FF}" srcId="{999001D6-6C83-4EC1-A1D8-A0F20A75E64F}" destId="{D3C0F976-6080-4027-AA01-00BC1D5AB529}" srcOrd="0" destOrd="0" parTransId="{54BCF7CD-C477-49AF-8BC0-C1C24FEEF0C5}" sibTransId="{D993B82A-AE77-45C4-B8E7-DA3496F38895}"/>
    <dgm:cxn modelId="{029A7D28-3451-4851-B8A6-225B7D6A6BB3}" srcId="{814CFD1A-95E4-4274-8114-FFB785E2EB4E}" destId="{8DF8CAA9-A82B-4005-8E60-2D169DEA90C6}" srcOrd="2" destOrd="0" parTransId="{557BEEB6-725E-4238-ABA3-9F4B38B577AF}" sibTransId="{D670D423-1CA1-4B6D-89FC-3CF64D39D68D}"/>
    <dgm:cxn modelId="{FB4E5F02-6F61-4E57-8404-7608AEC736EF}" type="presOf" srcId="{B8591B98-0B1A-4809-9B61-BE2B8BB9050A}" destId="{5FD3A2D5-77EE-4A44-B248-5268EAE46B38}" srcOrd="0" destOrd="0" presId="urn:microsoft.com/office/officeart/2005/8/layout/vList2"/>
    <dgm:cxn modelId="{422D045E-E016-4E9F-BE2A-87F04A08524B}" type="presOf" srcId="{8DF8CAA9-A82B-4005-8E60-2D169DEA90C6}" destId="{104E9FFC-3B82-4792-B098-6175E1760493}" srcOrd="0" destOrd="0" presId="urn:microsoft.com/office/officeart/2005/8/layout/vList2"/>
    <dgm:cxn modelId="{18F69FE1-FAB9-4BCD-A9EE-3F4187971AE2}" srcId="{6D5773C6-B55A-417E-BD1A-CF9C1332B7C0}" destId="{B8591B98-0B1A-4809-9B61-BE2B8BB9050A}" srcOrd="0" destOrd="0" parTransId="{79E90F82-0D14-4591-AAE3-3D16B0A45052}" sibTransId="{759AA3DA-CC02-44AA-B52E-E433250EE226}"/>
    <dgm:cxn modelId="{82D9E7ED-0DEA-4309-A8F2-A70F36308982}" srcId="{814CFD1A-95E4-4274-8114-FFB785E2EB4E}" destId="{999001D6-6C83-4EC1-A1D8-A0F20A75E64F}" srcOrd="1" destOrd="0" parTransId="{99D277CF-7DB9-4F26-A9AC-3DC9E9E9038E}" sibTransId="{98495B56-6F00-48B9-A542-96E71D65DF6B}"/>
    <dgm:cxn modelId="{CC6E4F19-0FAB-46EA-95AB-804E829C7F2A}" type="presParOf" srcId="{AF73CDBF-8302-417C-9F11-09F6B32458E6}" destId="{B3923DB2-BC7C-4453-AE3E-3A3D96EB16CE}" srcOrd="0" destOrd="0" presId="urn:microsoft.com/office/officeart/2005/8/layout/vList2"/>
    <dgm:cxn modelId="{8C883658-BEE1-4386-B37B-D931A0E23529}" type="presParOf" srcId="{AF73CDBF-8302-417C-9F11-09F6B32458E6}" destId="{5FD3A2D5-77EE-4A44-B248-5268EAE46B38}" srcOrd="1" destOrd="0" presId="urn:microsoft.com/office/officeart/2005/8/layout/vList2"/>
    <dgm:cxn modelId="{493977D1-EFD8-4B5F-B848-9F4CC60057CE}" type="presParOf" srcId="{AF73CDBF-8302-417C-9F11-09F6B32458E6}" destId="{7A9F5B75-8B28-4D9B-80DE-C06F78C6B335}" srcOrd="2" destOrd="0" presId="urn:microsoft.com/office/officeart/2005/8/layout/vList2"/>
    <dgm:cxn modelId="{3CA938C2-0EA4-486E-AAE7-86D64127EE4B}" type="presParOf" srcId="{AF73CDBF-8302-417C-9F11-09F6B32458E6}" destId="{215CD64C-1727-43D8-9673-AB96A6A6D361}" srcOrd="3" destOrd="0" presId="urn:microsoft.com/office/officeart/2005/8/layout/vList2"/>
    <dgm:cxn modelId="{492FBD30-9217-450B-AE8A-3A2BC570F41F}" type="presParOf" srcId="{AF73CDBF-8302-417C-9F11-09F6B32458E6}" destId="{104E9FFC-3B82-4792-B098-6175E1760493}" srcOrd="4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923DB2-BC7C-4453-AE3E-3A3D96EB16CE}">
      <dsp:nvSpPr>
        <dsp:cNvPr id="0" name=""/>
        <dsp:cNvSpPr/>
      </dsp:nvSpPr>
      <dsp:spPr>
        <a:xfrm>
          <a:off x="0" y="10877"/>
          <a:ext cx="11334828" cy="898560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 w="264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Когнитивное развитие ребенка</a:t>
          </a:r>
          <a:endParaRPr lang="ru-RU" sz="2800" kern="1200" dirty="0"/>
        </a:p>
      </dsp:txBody>
      <dsp:txXfrm>
        <a:off x="43864" y="54741"/>
        <a:ext cx="11247100" cy="810832"/>
      </dsp:txXfrm>
    </dsp:sp>
    <dsp:sp modelId="{5FD3A2D5-77EE-4A44-B248-5268EAE46B38}">
      <dsp:nvSpPr>
        <dsp:cNvPr id="0" name=""/>
        <dsp:cNvSpPr/>
      </dsp:nvSpPr>
      <dsp:spPr>
        <a:xfrm>
          <a:off x="0" y="909437"/>
          <a:ext cx="11334828" cy="1117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9881" tIns="60960" rIns="341376" bIns="60960" numCol="1" spcCol="1270" anchor="t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700" kern="1200" dirty="0" smtClean="0"/>
            <a:t>словарный запас, базовые навыки по чтению и математике, фонологическая грамотность </a:t>
          </a:r>
          <a:endParaRPr lang="ru-RU" sz="3700" kern="1200" dirty="0"/>
        </a:p>
      </dsp:txBody>
      <dsp:txXfrm>
        <a:off x="0" y="909437"/>
        <a:ext cx="11334828" cy="1117800"/>
      </dsp:txXfrm>
    </dsp:sp>
    <dsp:sp modelId="{7A9F5B75-8B28-4D9B-80DE-C06F78C6B335}">
      <dsp:nvSpPr>
        <dsp:cNvPr id="0" name=""/>
        <dsp:cNvSpPr/>
      </dsp:nvSpPr>
      <dsp:spPr>
        <a:xfrm>
          <a:off x="0" y="2027237"/>
          <a:ext cx="11334828" cy="898560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 w="264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/>
            <a:t>Социальное и эмоциональное развитие ребенка</a:t>
          </a:r>
          <a:endParaRPr lang="ru-RU" sz="2800" kern="1200" dirty="0"/>
        </a:p>
      </dsp:txBody>
      <dsp:txXfrm>
        <a:off x="43864" y="2071101"/>
        <a:ext cx="11247100" cy="810832"/>
      </dsp:txXfrm>
    </dsp:sp>
    <dsp:sp modelId="{215CD64C-1727-43D8-9673-AB96A6A6D361}">
      <dsp:nvSpPr>
        <dsp:cNvPr id="0" name=""/>
        <dsp:cNvSpPr/>
      </dsp:nvSpPr>
      <dsp:spPr>
        <a:xfrm>
          <a:off x="0" y="2925797"/>
          <a:ext cx="11334828" cy="11178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9881" tIns="60960" rIns="341376" bIns="60960" numCol="1" spcCol="1270" anchor="t" anchorCtr="0">
          <a:noAutofit/>
        </a:bodyPr>
        <a:lstStyle/>
        <a:p>
          <a:pPr marL="285750" lvl="1" indent="-285750" algn="l" defTabSz="16446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•"/>
          </a:pPr>
          <a:r>
            <a:rPr lang="ru-RU" sz="3700" kern="1200" dirty="0" smtClean="0"/>
            <a:t>адаптация к школе, личностное развитие, социальное развитие</a:t>
          </a:r>
          <a:endParaRPr lang="ru-RU" sz="3700" kern="1200" dirty="0"/>
        </a:p>
      </dsp:txBody>
      <dsp:txXfrm>
        <a:off x="0" y="2925797"/>
        <a:ext cx="11334828" cy="1117800"/>
      </dsp:txXfrm>
    </dsp:sp>
    <dsp:sp modelId="{104E9FFC-3B82-4792-B098-6175E1760493}">
      <dsp:nvSpPr>
        <dsp:cNvPr id="0" name=""/>
        <dsp:cNvSpPr/>
      </dsp:nvSpPr>
      <dsp:spPr>
        <a:xfrm>
          <a:off x="0" y="3926340"/>
          <a:ext cx="11334828" cy="898560"/>
        </a:xfrm>
        <a:prstGeom prst="roundRect">
          <a:avLst/>
        </a:prstGeom>
        <a:solidFill>
          <a:schemeClr val="accent5">
            <a:lumMod val="60000"/>
            <a:lumOff val="40000"/>
          </a:schemeClr>
        </a:solidFill>
        <a:ln w="26425" cap="flat" cmpd="sng" algn="ctr">
          <a:solidFill>
            <a:schemeClr val="accent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i="0" kern="1200" dirty="0" smtClean="0"/>
            <a:t>Контекстные условия</a:t>
          </a:r>
          <a:endParaRPr lang="ru-RU" sz="2800" i="0" kern="1200" dirty="0"/>
        </a:p>
      </dsp:txBody>
      <dsp:txXfrm>
        <a:off x="43864" y="3970204"/>
        <a:ext cx="11247100" cy="8108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063DEC-220F-4D2E-991C-F74F1AC10774}" type="datetimeFigureOut">
              <a:rPr lang="ru-RU"/>
              <a:pPr/>
              <a:t>24.09.2017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C0F72-137F-4297-847E-ADD0CF1A251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246146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371601"/>
            <a:ext cx="104648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505200"/>
            <a:ext cx="85344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4336A-644C-4BFC-B888-7397684EDBE5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0F9BA-C1F1-426C-B1CA-20D4BB1C871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914400" y="3398520"/>
            <a:ext cx="104648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4336A-644C-4BFC-B888-7397684EDBE5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0F9BA-C1F1-426C-B1CA-20D4BB1C8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609600"/>
            <a:ext cx="2743200" cy="5867400"/>
          </a:xfrm>
        </p:spPr>
        <p:txBody>
          <a:bodyPr vert="eaVert"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8026400" cy="5867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4336A-644C-4BFC-B888-7397684EDBE5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0F9BA-C1F1-426C-B1CA-20D4BB1C8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4336A-644C-4BFC-B888-7397684EDBE5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0F9BA-C1F1-426C-B1CA-20D4BB1C8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2362201"/>
            <a:ext cx="103632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626865"/>
            <a:ext cx="103632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4336A-644C-4BFC-B888-7397684EDBE5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0F9BA-C1F1-426C-B1CA-20D4BB1C871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975360" y="4599432"/>
            <a:ext cx="104648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73352"/>
            <a:ext cx="53848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73352"/>
            <a:ext cx="53848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4336A-644C-4BFC-B888-7397684EDBE5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0F9BA-C1F1-426C-B1CA-20D4BB1C8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76400"/>
            <a:ext cx="524256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38400"/>
            <a:ext cx="524256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39840" y="1676400"/>
            <a:ext cx="524256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9840" y="2438400"/>
            <a:ext cx="524256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4336A-644C-4BFC-B888-7397684EDBE5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0F9BA-C1F1-426C-B1CA-20D4BB1C871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3741949" y="4045691"/>
            <a:ext cx="4709160" cy="1059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4336A-644C-4BFC-B888-7397684EDBE5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0F9BA-C1F1-426C-B1CA-20D4BB1C8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4336A-644C-4BFC-B888-7397684EDBE5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0F9BA-C1F1-426C-B1CA-20D4BB1C8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92080"/>
            <a:ext cx="2852928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62400" y="792080"/>
            <a:ext cx="7620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130553"/>
            <a:ext cx="2852928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4336A-644C-4BFC-B888-7397684EDBE5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0F9BA-C1F1-426C-B1CA-20D4BB1C8714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912152" y="3579942"/>
            <a:ext cx="5577840" cy="2117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792480"/>
            <a:ext cx="2856907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11480" y="838201"/>
            <a:ext cx="787252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133600"/>
            <a:ext cx="2852928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4336A-644C-4BFC-B888-7397684EDBE5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80F9BA-C1F1-426C-B1CA-20D4BB1C8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12192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18288"/>
            <a:ext cx="3860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57C4336A-644C-4BFC-B888-7397684EDBE5}" type="datetimeFigureOut">
              <a:rPr lang="ru-RU" smtClean="0"/>
              <a:pPr/>
              <a:t>24.09.2017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0" y="18288"/>
            <a:ext cx="54864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0000" y="18288"/>
            <a:ext cx="14224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B980F9BA-C1F1-426C-B1CA-20D4BB1C87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qIzbbZcsSN0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mailto:ekardanova@hse.ru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9548" y="1122363"/>
            <a:ext cx="11197652" cy="2834782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Исследование iPIPS: </a:t>
            </a:r>
            <a:br>
              <a:rPr lang="ru-RU" sz="3200" b="1" dirty="0" smtClean="0"/>
            </a:br>
            <a:r>
              <a:rPr lang="ru-RU" sz="3200" b="1" dirty="0" smtClean="0"/>
              <a:t>стартовая диагностика ребенка на входе в школу и измерение индивидуального прогресса за  первый год обучения в школе</a:t>
            </a:r>
            <a:r>
              <a:rPr lang="ru-RU" sz="4400" b="1" dirty="0" smtClean="0"/>
              <a:t/>
            </a:r>
            <a:br>
              <a:rPr lang="ru-RU" sz="4400" b="1" dirty="0" smtClean="0"/>
            </a:br>
            <a:endParaRPr lang="ru-RU" sz="4400" b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0797" t="17572" r="76981" b="61776"/>
          <a:stretch/>
        </p:blipFill>
        <p:spPr bwMode="auto">
          <a:xfrm>
            <a:off x="145773" y="5247860"/>
            <a:ext cx="1590261" cy="1510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244937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Проведение тестирования - видео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072640"/>
            <a:ext cx="10972800" cy="4404360"/>
          </a:xfrm>
        </p:spPr>
        <p:txBody>
          <a:bodyPr/>
          <a:lstStyle/>
          <a:p>
            <a:pPr>
              <a:buNone/>
            </a:pPr>
            <a:r>
              <a:rPr lang="en-US" dirty="0" smtClean="0">
                <a:hlinkClick r:id="rId2"/>
              </a:rPr>
              <a:t>https://www.youtube.com/watch?v=qIzbbZcsSN0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979" y="583323"/>
            <a:ext cx="10422280" cy="111935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Обратная связь по результатам исследования </a:t>
            </a:r>
            <a:r>
              <a:rPr lang="en-US" sz="3600" b="1" dirty="0" smtClean="0">
                <a:solidFill>
                  <a:srgbClr val="002060"/>
                </a:solidFill>
              </a:rPr>
              <a:t>iPIPS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6712" y="2095491"/>
            <a:ext cx="10972800" cy="4525963"/>
          </a:xfrm>
        </p:spPr>
        <p:txBody>
          <a:bodyPr>
            <a:normAutofit/>
          </a:bodyPr>
          <a:lstStyle/>
          <a:p>
            <a:pPr marL="531813" indent="-531813">
              <a:buFont typeface="Wingdings" pitchFamily="2" charset="2"/>
              <a:buChar char="§"/>
            </a:pPr>
            <a:r>
              <a:rPr lang="ru-RU" dirty="0" smtClean="0"/>
              <a:t>По результатам исследования предоставляются отчеты для каждой школы и каждого класса, участвующих в обследовании</a:t>
            </a:r>
          </a:p>
          <a:p>
            <a:pPr marL="531813" indent="-531813">
              <a:buNone/>
            </a:pPr>
            <a:endParaRPr lang="ru-RU" dirty="0" smtClean="0"/>
          </a:p>
          <a:p>
            <a:pPr marL="531813" indent="-531813">
              <a:buFont typeface="Wingdings" pitchFamily="2" charset="2"/>
              <a:buChar char="§"/>
            </a:pPr>
            <a:r>
              <a:rPr lang="ru-RU" dirty="0" smtClean="0"/>
              <a:t>Родители получат индивидуальные результаты диагностики их ребенка</a:t>
            </a:r>
          </a:p>
          <a:p>
            <a:pPr marL="1054074">
              <a:buFont typeface="Wingdings" panose="05000000000000000000" pitchFamily="2" charset="2"/>
              <a:buChar char="Ø"/>
            </a:pPr>
            <a:endParaRPr lang="ru-RU" dirty="0" smtClean="0"/>
          </a:p>
          <a:p>
            <a:pPr marL="85725" indent="0">
              <a:buNone/>
            </a:pPr>
            <a:endParaRPr lang="ru-RU" sz="1400" b="1" i="1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30997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</a:rPr>
              <a:t>Фокус исследования: предикторы успешности обучения в начальной школе</a:t>
            </a:r>
            <a:endParaRPr lang="ru-RU" sz="3200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069" y="1860331"/>
            <a:ext cx="10972800" cy="4679731"/>
          </a:xfrm>
        </p:spPr>
        <p:txBody>
          <a:bodyPr>
            <a:normAutofit/>
          </a:bodyPr>
          <a:lstStyle/>
          <a:p>
            <a:pPr lvl="0"/>
            <a:r>
              <a:rPr lang="ru-RU" dirty="0" smtClean="0"/>
              <a:t>Исследование взаимосвязи социо-экономического статуса семьи, родительской мотивации и материальных и нематериальных инвестиций в образование ребенка и уровня учебных навыков при входе в школу (начало первого класса).</a:t>
            </a:r>
          </a:p>
          <a:p>
            <a:pPr lvl="0"/>
            <a:r>
              <a:rPr lang="ru-RU" dirty="0" smtClean="0"/>
              <a:t>Выявление факторов, которые способствуют развитию учебных навыков в течение первого года обучения (на конец первого класса). </a:t>
            </a:r>
          </a:p>
          <a:p>
            <a:pPr lvl="0"/>
            <a:r>
              <a:rPr lang="ru-RU" dirty="0" smtClean="0"/>
              <a:t>Выявление взаимосвязи некогнитивного развития ребенка на входе в школу (личностное, социальное развитие, а также его поведенческие характеристики) и успешности ребенка в начальной школе.</a:t>
            </a:r>
          </a:p>
          <a:p>
            <a:pPr lvl="0"/>
            <a:r>
              <a:rPr lang="ru-RU" dirty="0" smtClean="0"/>
              <a:t>Выявление и описание групп риска среди учеников начальной школы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74276" y="461797"/>
            <a:ext cx="7441325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Сайт проекта </a:t>
            </a:r>
            <a:r>
              <a:rPr lang="en-US" sz="2800" b="1" dirty="0" smtClean="0">
                <a:solidFill>
                  <a:schemeClr val="accent2">
                    <a:lumMod val="75000"/>
                  </a:schemeClr>
                </a:solidFill>
              </a:rPr>
              <a:t>iPIPS</a:t>
            </a:r>
            <a:r>
              <a:rPr lang="ru-RU" sz="2800" b="1" dirty="0" smtClean="0">
                <a:solidFill>
                  <a:schemeClr val="accent2">
                    <a:lumMod val="75000"/>
                  </a:schemeClr>
                </a:solidFill>
              </a:rPr>
              <a:t>: </a:t>
            </a:r>
            <a:r>
              <a:rPr lang="en-US" sz="2800" b="1" u="sng" dirty="0" smtClean="0">
                <a:solidFill>
                  <a:schemeClr val="accent2">
                    <a:lumMod val="75000"/>
                  </a:schemeClr>
                </a:solidFill>
              </a:rPr>
              <a:t>ioe.hse.ru/ipips</a:t>
            </a:r>
            <a:endParaRPr lang="ru-RU" sz="2800" b="1" u="sng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71725" y="2143117"/>
            <a:ext cx="9010675" cy="71438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4000" b="1" dirty="0" smtClean="0">
                <a:solidFill>
                  <a:schemeClr val="tx2"/>
                </a:solidFill>
              </a:rPr>
              <a:t>СПАСИБО ЗА ВНИМАНИЕ</a:t>
            </a:r>
            <a:endParaRPr lang="ru-RU" sz="4000" b="1" dirty="0">
              <a:solidFill>
                <a:schemeClr val="tx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428981" y="4667261"/>
            <a:ext cx="6096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Центр мониторинга качества образования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Институт образования </a:t>
            </a:r>
          </a:p>
          <a:p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НИУ Высшая школа экономики</a:t>
            </a:r>
          </a:p>
          <a:p>
            <a:r>
              <a:rPr lang="en-US" sz="2000" dirty="0" smtClean="0">
                <a:solidFill>
                  <a:schemeClr val="tx2">
                    <a:lumMod val="75000"/>
                  </a:schemeClr>
                </a:solidFill>
              </a:rPr>
              <a:t>http://ioe.hse.ru/monitoring/</a:t>
            </a:r>
            <a:endParaRPr lang="ru-RU" sz="20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333467" y="3234519"/>
            <a:ext cx="9906069" cy="29238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endParaRPr lang="ru-RU" dirty="0" smtClean="0">
              <a:solidFill>
                <a:srgbClr val="21386F"/>
              </a:solidFill>
            </a:endParaRPr>
          </a:p>
          <a:p>
            <a:r>
              <a:rPr lang="ru-RU" sz="2000" dirty="0" smtClean="0">
                <a:solidFill>
                  <a:srgbClr val="21386F"/>
                </a:solidFill>
              </a:rPr>
              <a:t>              </a:t>
            </a:r>
            <a:r>
              <a:rPr lang="ru-RU" sz="2000" dirty="0" err="1" smtClean="0">
                <a:solidFill>
                  <a:srgbClr val="21386F"/>
                </a:solidFill>
              </a:rPr>
              <a:t>Карданова</a:t>
            </a:r>
            <a:r>
              <a:rPr lang="ru-RU" sz="2000" dirty="0" smtClean="0">
                <a:solidFill>
                  <a:srgbClr val="21386F"/>
                </a:solidFill>
              </a:rPr>
              <a:t> Елена Юрьевна                      </a:t>
            </a:r>
            <a:r>
              <a:rPr lang="en-US" sz="2000" dirty="0" smtClean="0">
                <a:solidFill>
                  <a:srgbClr val="21386F"/>
                </a:solidFill>
                <a:hlinkClick r:id="rId2"/>
              </a:rPr>
              <a:t>ekardanova@hse.ru</a:t>
            </a:r>
            <a:endParaRPr lang="ru-RU" sz="2000" dirty="0" smtClean="0">
              <a:solidFill>
                <a:srgbClr val="21386F"/>
              </a:solidFill>
              <a:hlinkClick r:id="rId2"/>
            </a:endParaRPr>
          </a:p>
          <a:p>
            <a:endParaRPr lang="ru-RU" sz="2000" dirty="0" smtClean="0">
              <a:solidFill>
                <a:srgbClr val="21386F"/>
              </a:solidFill>
            </a:endParaRPr>
          </a:p>
          <a:p>
            <a:pPr>
              <a:buNone/>
            </a:pPr>
            <a:endParaRPr lang="ru-RU" dirty="0" smtClean="0">
              <a:solidFill>
                <a:srgbClr val="21386F"/>
              </a:solidFill>
            </a:endParaRPr>
          </a:p>
          <a:p>
            <a:endParaRPr lang="ru-RU" dirty="0" smtClean="0">
              <a:solidFill>
                <a:srgbClr val="21386F"/>
              </a:solidFill>
              <a:hlinkClick r:id="rId2"/>
            </a:endParaRPr>
          </a:p>
          <a:p>
            <a:pPr algn="ctr"/>
            <a:endParaRPr lang="en-US" dirty="0" smtClean="0">
              <a:solidFill>
                <a:srgbClr val="21386F"/>
              </a:solidFill>
            </a:endParaRPr>
          </a:p>
          <a:p>
            <a:pPr>
              <a:buNone/>
            </a:pPr>
            <a:endParaRPr lang="ru-RU" dirty="0" smtClean="0">
              <a:solidFill>
                <a:srgbClr val="21386F"/>
              </a:solidFill>
            </a:endParaRPr>
          </a:p>
          <a:p>
            <a:pPr algn="ctr">
              <a:buNone/>
            </a:pPr>
            <a:endParaRPr lang="ru-RU" dirty="0" smtClean="0">
              <a:solidFill>
                <a:srgbClr val="21386F"/>
              </a:solidFill>
            </a:endParaRPr>
          </a:p>
          <a:p>
            <a:pPr algn="ctr">
              <a:buNone/>
            </a:pPr>
            <a:endParaRPr lang="en-US" dirty="0" smtClean="0">
              <a:solidFill>
                <a:srgbClr val="21386F"/>
              </a:solidFill>
            </a:endParaRPr>
          </a:p>
          <a:p>
            <a:pPr algn="ctr">
              <a:buNone/>
            </a:pPr>
            <a:endParaRPr lang="ru-RU" dirty="0">
              <a:solidFill>
                <a:srgbClr val="21386F"/>
              </a:solidFill>
            </a:endParaRPr>
          </a:p>
        </p:txBody>
      </p:sp>
      <p:pic>
        <p:nvPicPr>
          <p:cNvPr id="8" name="Picture 2" descr="C:\Users\aeivanova\Pictures\Безымянный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7198" t="22611" r="48712" b="22134"/>
          <a:stretch/>
        </p:blipFill>
        <p:spPr bwMode="auto">
          <a:xfrm>
            <a:off x="972274" y="795648"/>
            <a:ext cx="1079959" cy="138204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itle 1"/>
          <p:cNvSpPr txBox="1">
            <a:spLocks/>
          </p:cNvSpPr>
          <p:nvPr/>
        </p:nvSpPr>
        <p:spPr bwMode="auto">
          <a:xfrm>
            <a:off x="3946567" y="428624"/>
            <a:ext cx="6336741" cy="690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ru-RU" sz="3600" b="1" dirty="0">
                <a:solidFill>
                  <a:srgbClr val="002060"/>
                </a:solidFill>
                <a:latin typeface="+mj-lt"/>
              </a:rPr>
              <a:t>Цель проекта </a:t>
            </a:r>
            <a:r>
              <a:rPr lang="en-US" sz="3600" b="1" dirty="0">
                <a:solidFill>
                  <a:srgbClr val="002060"/>
                </a:solidFill>
                <a:latin typeface="+mj-lt"/>
              </a:rPr>
              <a:t>iPIPS</a:t>
            </a:r>
          </a:p>
        </p:txBody>
      </p:sp>
      <p:sp>
        <p:nvSpPr>
          <p:cNvPr id="14343" name="Rectangle 9"/>
          <p:cNvSpPr>
            <a:spLocks noChangeArrowheads="1"/>
          </p:cNvSpPr>
          <p:nvPr/>
        </p:nvSpPr>
        <p:spPr bwMode="auto">
          <a:xfrm>
            <a:off x="8824914" y="2255838"/>
            <a:ext cx="72846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4344" name="Rectangle 10"/>
          <p:cNvSpPr>
            <a:spLocks noChangeArrowheads="1"/>
          </p:cNvSpPr>
          <p:nvPr/>
        </p:nvSpPr>
        <p:spPr bwMode="auto">
          <a:xfrm>
            <a:off x="8824914" y="3967163"/>
            <a:ext cx="72846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4345" name="Rectangle 11"/>
          <p:cNvSpPr>
            <a:spLocks noChangeArrowheads="1"/>
          </p:cNvSpPr>
          <p:nvPr/>
        </p:nvSpPr>
        <p:spPr bwMode="auto">
          <a:xfrm>
            <a:off x="8824914" y="5591175"/>
            <a:ext cx="72846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Subtitle 2"/>
          <p:cNvSpPr txBox="1">
            <a:spLocks/>
          </p:cNvSpPr>
          <p:nvPr/>
        </p:nvSpPr>
        <p:spPr bwMode="auto">
          <a:xfrm>
            <a:off x="1779589" y="6415088"/>
            <a:ext cx="4143375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800" dirty="0">
                <a:solidFill>
                  <a:schemeClr val="bg1"/>
                </a:solidFill>
              </a:rPr>
              <a:t>Высшая школа экономики, Москва, 2015</a:t>
            </a:r>
            <a:endParaRPr kumimoji="1" lang="ru-RU" sz="800" dirty="0">
              <a:solidFill>
                <a:schemeClr val="bg1"/>
              </a:solidFill>
              <a:latin typeface="Myriad Pro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95514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sp>
        <p:nvSpPr>
          <p:cNvPr id="13" name="Rectangle 12"/>
          <p:cNvSpPr/>
          <p:nvPr/>
        </p:nvSpPr>
        <p:spPr>
          <a:xfrm>
            <a:off x="629728" y="1371600"/>
            <a:ext cx="648052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C</a:t>
            </a:r>
            <a:r>
              <a:rPr lang="ru-RU" sz="2400" dirty="0"/>
              <a:t>тартовая диагностика на входе в систему образования (выявление индивидуальных особенностей</a:t>
            </a:r>
            <a:r>
              <a:rPr lang="en-US" sz="2400" dirty="0"/>
              <a:t> </a:t>
            </a:r>
            <a:r>
              <a:rPr lang="ru-RU" sz="2400" dirty="0"/>
              <a:t>ребенка) и </a:t>
            </a:r>
            <a:r>
              <a:rPr lang="en-US" sz="2400" dirty="0"/>
              <a:t>оценивание индивидуального прогресса </a:t>
            </a:r>
            <a:r>
              <a:rPr lang="ru-RU" sz="2400" dirty="0"/>
              <a:t>ребенка </a:t>
            </a:r>
            <a:r>
              <a:rPr lang="en-US" sz="2400" dirty="0"/>
              <a:t>в течение первого года обучения 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0645" y="1412371"/>
            <a:ext cx="4075111" cy="313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 descr="C:\Users\aeivanova\Pictures\Безымянный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293" t="16024" r="40354" b="22134"/>
          <a:stretch/>
        </p:blipFill>
        <p:spPr bwMode="auto">
          <a:xfrm>
            <a:off x="10918918" y="5086681"/>
            <a:ext cx="1273082" cy="14514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8916" y="3588225"/>
            <a:ext cx="4390503" cy="2978331"/>
          </a:xfrm>
          <a:prstGeom prst="rect">
            <a:avLst/>
          </a:prstGeom>
        </p:spPr>
      </p:pic>
      <p:sp>
        <p:nvSpPr>
          <p:cNvPr id="15" name="Rectangle 11"/>
          <p:cNvSpPr>
            <a:spLocks noChangeArrowheads="1"/>
          </p:cNvSpPr>
          <p:nvPr/>
        </p:nvSpPr>
        <p:spPr bwMode="auto">
          <a:xfrm>
            <a:off x="6203252" y="5066720"/>
            <a:ext cx="4908444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dirty="0" smtClean="0"/>
              <a:t>В основе - международный инструмент – изначально разработан в Университете Дарема  (Великобритания). Русская версия разработана в Институте образования НИУ «Высшая школа экономики»</a:t>
            </a:r>
            <a:r>
              <a:rPr lang="ru-RU" dirty="0" smtClean="0">
                <a:solidFill>
                  <a:srgbClr val="FFFFFF"/>
                </a:solidFill>
                <a:latin typeface="Myriad Pro"/>
              </a:rPr>
              <a:t>о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643782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348" y="718931"/>
            <a:ext cx="10972800" cy="990600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iPIPS (</a:t>
            </a:r>
            <a:r>
              <a:rPr lang="ru-RU" sz="3600" b="1" dirty="0" err="1">
                <a:solidFill>
                  <a:srgbClr val="002060"/>
                </a:solidFill>
              </a:rPr>
              <a:t>international</a:t>
            </a:r>
            <a:r>
              <a:rPr lang="ru-RU" sz="3600" b="1" dirty="0">
                <a:solidFill>
                  <a:srgbClr val="002060"/>
                </a:solidFill>
              </a:rPr>
              <a:t> </a:t>
            </a:r>
            <a:r>
              <a:rPr lang="ru-RU" sz="3600" b="1" dirty="0" err="1">
                <a:solidFill>
                  <a:srgbClr val="002060"/>
                </a:solidFill>
              </a:rPr>
              <a:t>Performance</a:t>
            </a:r>
            <a:r>
              <a:rPr lang="ru-RU" sz="3600" b="1" dirty="0">
                <a:solidFill>
                  <a:srgbClr val="002060"/>
                </a:solidFill>
              </a:rPr>
              <a:t> </a:t>
            </a:r>
            <a:r>
              <a:rPr lang="ru-RU" sz="3600" b="1" dirty="0" err="1">
                <a:solidFill>
                  <a:srgbClr val="002060"/>
                </a:solidFill>
              </a:rPr>
              <a:t>Indicators</a:t>
            </a:r>
            <a:r>
              <a:rPr lang="ru-RU" sz="3600" b="1" dirty="0">
                <a:solidFill>
                  <a:srgbClr val="002060"/>
                </a:solidFill>
              </a:rPr>
              <a:t> </a:t>
            </a:r>
            <a:r>
              <a:rPr lang="ru-RU" sz="3600" b="1" dirty="0" err="1">
                <a:solidFill>
                  <a:srgbClr val="002060"/>
                </a:solidFill>
              </a:rPr>
              <a:t>in</a:t>
            </a:r>
            <a:r>
              <a:rPr lang="ru-RU" sz="3600" b="1" dirty="0">
                <a:solidFill>
                  <a:srgbClr val="002060"/>
                </a:solidFill>
              </a:rPr>
              <a:t> </a:t>
            </a:r>
            <a:r>
              <a:rPr lang="ru-RU" sz="3600" b="1" dirty="0" err="1">
                <a:solidFill>
                  <a:srgbClr val="002060"/>
                </a:solidFill>
              </a:rPr>
              <a:t>Primary</a:t>
            </a:r>
            <a:r>
              <a:rPr lang="ru-RU" sz="3600" b="1" dirty="0">
                <a:solidFill>
                  <a:srgbClr val="002060"/>
                </a:solidFill>
              </a:rPr>
              <a:t> </a:t>
            </a:r>
            <a:r>
              <a:rPr lang="ru-RU" sz="3600" b="1" dirty="0" err="1">
                <a:solidFill>
                  <a:srgbClr val="002060"/>
                </a:solidFill>
              </a:rPr>
              <a:t>School</a:t>
            </a:r>
            <a:r>
              <a:rPr lang="ru-RU" sz="3600" b="1" dirty="0" smtClean="0">
                <a:solidFill>
                  <a:srgbClr val="002060"/>
                </a:solidFill>
              </a:rPr>
              <a:t>)</a:t>
            </a:r>
            <a:r>
              <a:rPr lang="ru-RU" sz="3600" b="1" dirty="0">
                <a:solidFill>
                  <a:srgbClr val="002060"/>
                </a:solidFill>
              </a:rPr>
              <a:t/>
            </a:r>
            <a:br>
              <a:rPr lang="ru-RU" sz="3600" b="1" dirty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4138" y="1690688"/>
            <a:ext cx="11449930" cy="4978126"/>
          </a:xfrm>
        </p:spPr>
        <p:txBody>
          <a:bodyPr vert="horz" lIns="91440" tIns="45720" rIns="91440" bIns="45720" rtlCol="0" anchor="t">
            <a:normAutofit fontScale="92500"/>
          </a:bodyPr>
          <a:lstStyle/>
          <a:p>
            <a:r>
              <a:rPr lang="ru-RU" sz="3200" dirty="0" smtClean="0"/>
              <a:t>О</a:t>
            </a:r>
            <a:r>
              <a:rPr lang="en-US" sz="3200" dirty="0" smtClean="0"/>
              <a:t>бъект </a:t>
            </a:r>
            <a:r>
              <a:rPr lang="en-US" sz="3200" dirty="0"/>
              <a:t>изучения</a:t>
            </a:r>
            <a:r>
              <a:rPr lang="ru-RU" sz="3200" dirty="0"/>
              <a:t> – </a:t>
            </a:r>
            <a:r>
              <a:rPr lang="ru-RU" sz="3200" dirty="0" err="1"/>
              <a:t>ве</a:t>
            </a:r>
            <a:r>
              <a:rPr lang="en-US" sz="3200" dirty="0" err="1"/>
              <a:t>сь</a:t>
            </a:r>
            <a:r>
              <a:rPr lang="en-US" sz="3200" dirty="0"/>
              <a:t> </a:t>
            </a:r>
            <a:r>
              <a:rPr lang="en-US" sz="3200" dirty="0" err="1"/>
              <a:t>спектр</a:t>
            </a:r>
            <a:r>
              <a:rPr lang="en-US" sz="3200" dirty="0"/>
              <a:t> </a:t>
            </a:r>
            <a:r>
              <a:rPr lang="en-US" sz="3200" dirty="0" err="1"/>
              <a:t>навыков</a:t>
            </a:r>
            <a:r>
              <a:rPr lang="en-US" sz="3200" dirty="0"/>
              <a:t> </a:t>
            </a:r>
            <a:r>
              <a:rPr lang="en-US" sz="3200" dirty="0" err="1"/>
              <a:t>ребенка</a:t>
            </a:r>
            <a:r>
              <a:rPr lang="ru-RU" sz="3200" dirty="0"/>
              <a:t>, </a:t>
            </a:r>
            <a:r>
              <a:rPr lang="en-US" sz="3200" dirty="0" err="1"/>
              <a:t>как</a:t>
            </a:r>
            <a:r>
              <a:rPr lang="en-US" sz="3200" dirty="0"/>
              <a:t> </a:t>
            </a:r>
            <a:r>
              <a:rPr lang="en-US" sz="3200" dirty="0" err="1"/>
              <a:t>когнитивных</a:t>
            </a:r>
            <a:r>
              <a:rPr lang="en-US" sz="3200" dirty="0"/>
              <a:t>, </a:t>
            </a:r>
            <a:r>
              <a:rPr lang="en-US" sz="3200" dirty="0" err="1"/>
              <a:t>так</a:t>
            </a:r>
            <a:r>
              <a:rPr lang="en-US" sz="3200" dirty="0"/>
              <a:t> и </a:t>
            </a:r>
            <a:r>
              <a:rPr lang="ru-RU" sz="3200" dirty="0" err="1"/>
              <a:t>некогнитивны</a:t>
            </a:r>
            <a:r>
              <a:rPr lang="en-US" sz="3200" dirty="0"/>
              <a:t>х</a:t>
            </a:r>
            <a:endParaRPr lang="ru-RU" sz="3200" dirty="0"/>
          </a:p>
          <a:p>
            <a:r>
              <a:rPr lang="ru-RU" sz="3200" dirty="0" smtClean="0"/>
              <a:t>Два </a:t>
            </a:r>
            <a:r>
              <a:rPr lang="ru-RU" sz="3200" dirty="0"/>
              <a:t>обследования:  в </a:t>
            </a:r>
            <a:r>
              <a:rPr lang="ru-RU" sz="3200" dirty="0" smtClean="0"/>
              <a:t>начале </a:t>
            </a:r>
            <a:r>
              <a:rPr lang="ru-RU" sz="3200" dirty="0"/>
              <a:t>октября, когда первоклассник только приходит в школу, и в мае, в конце учебного года</a:t>
            </a:r>
          </a:p>
          <a:p>
            <a:r>
              <a:rPr lang="ru-RU" sz="3200" dirty="0"/>
              <a:t>Обследование компьютеризировано, проходит в игровой форме с использованием адаптивного </a:t>
            </a:r>
            <a:r>
              <a:rPr lang="ru-RU" sz="3200" dirty="0" smtClean="0"/>
              <a:t>алгоритма</a:t>
            </a:r>
            <a:r>
              <a:rPr lang="ru-RU" sz="3200" b="1" dirty="0" smtClean="0"/>
              <a:t> </a:t>
            </a:r>
          </a:p>
          <a:p>
            <a:endParaRPr lang="ru-RU" b="1" dirty="0" smtClean="0"/>
          </a:p>
          <a:p>
            <a:pPr marL="0" indent="0">
              <a:buNone/>
            </a:pPr>
            <a:endParaRPr lang="ru-RU" b="1" dirty="0" smtClean="0"/>
          </a:p>
          <a:p>
            <a:pPr marL="0" indent="0"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+mj-lt"/>
              </a:rPr>
              <a:t>Уникальный </a:t>
            </a:r>
            <a:r>
              <a:rPr lang="ru-RU" sz="3600" b="1" dirty="0">
                <a:solidFill>
                  <a:srgbClr val="002060"/>
                </a:solidFill>
                <a:latin typeface="+mj-lt"/>
              </a:rPr>
              <a:t>инструмент, не имеющий аналогов в российской образовательной системе</a:t>
            </a:r>
          </a:p>
          <a:p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87612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712" y="0"/>
            <a:ext cx="10306088" cy="1371600"/>
          </a:xfrm>
        </p:spPr>
        <p:txBody>
          <a:bodyPr>
            <a:normAutofit/>
          </a:bodyPr>
          <a:lstStyle/>
          <a:p>
            <a:pPr algn="ctr"/>
            <a:r>
              <a:rPr lang="ru-RU" sz="3700" b="1" dirty="0">
                <a:solidFill>
                  <a:srgbClr val="002060"/>
                </a:solidFill>
              </a:rPr>
              <a:t>Адаптивное тестирование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245476"/>
            <a:ext cx="11698014" cy="861770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</a:rPr>
              <a:t>Адаптивные алгоритмы</a:t>
            </a:r>
            <a:r>
              <a:rPr lang="ru-RU" sz="2400" dirty="0"/>
              <a:t> позволяют тесту подстраиваться под </a:t>
            </a:r>
            <a:r>
              <a:rPr lang="ru-RU" sz="2400" dirty="0" smtClean="0"/>
              <a:t>ребенка, </a:t>
            </a:r>
          </a:p>
          <a:p>
            <a:pPr algn="ctr"/>
            <a:r>
              <a:rPr lang="ru-RU" sz="2400" dirty="0" smtClean="0"/>
              <a:t>меняя </a:t>
            </a:r>
            <a:r>
              <a:rPr lang="ru-RU" sz="2400" dirty="0"/>
              <a:t>трудность  </a:t>
            </a:r>
            <a:r>
              <a:rPr lang="ru-RU" sz="2400" dirty="0" smtClean="0"/>
              <a:t>в </a:t>
            </a:r>
            <a:r>
              <a:rPr lang="ru-RU" sz="2400" dirty="0"/>
              <a:t>зависимости от полученных ответов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000749" y="2412124"/>
            <a:ext cx="5945939" cy="3508649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lvl="0" algn="ctr"/>
            <a:r>
              <a:rPr lang="ru-RU" sz="2200" u="sng" dirty="0"/>
              <a:t>Преимущества адаптивного тестирования:</a:t>
            </a:r>
          </a:p>
          <a:p>
            <a:pPr lvl="0"/>
            <a:endParaRPr lang="ru-RU" sz="2200" dirty="0" smtClean="0"/>
          </a:p>
          <a:p>
            <a:pPr marL="380990" indent="-380990">
              <a:buFont typeface="Wingdings" panose="05000000000000000000" pitchFamily="2" charset="2"/>
              <a:buChar char="ü"/>
            </a:pPr>
            <a:r>
              <a:rPr lang="ru-RU" sz="2200" dirty="0" smtClean="0"/>
              <a:t>дети </a:t>
            </a:r>
            <a:r>
              <a:rPr lang="ru-RU" sz="2200" dirty="0"/>
              <a:t>не тратят время и силы на задания, не соответствующие их уровню подготовки (слишком легкие для них или слишком трудные</a:t>
            </a:r>
            <a:r>
              <a:rPr lang="ru-RU" sz="2200" dirty="0" smtClean="0"/>
              <a:t>)</a:t>
            </a:r>
          </a:p>
          <a:p>
            <a:pPr marL="380990" indent="-380990">
              <a:buFont typeface="Wingdings" panose="05000000000000000000" pitchFamily="2" charset="2"/>
              <a:buChar char="ü"/>
            </a:pPr>
            <a:r>
              <a:rPr lang="ru-RU" sz="2200" dirty="0" smtClean="0"/>
              <a:t>уменьшается </a:t>
            </a:r>
            <a:r>
              <a:rPr lang="ru-RU" sz="2200" dirty="0"/>
              <a:t>влияние на результаты дополнительных факторов (утомление, беспокойство, неаккуратность</a:t>
            </a:r>
            <a:r>
              <a:rPr lang="ru-RU" sz="2200" dirty="0" smtClean="0"/>
              <a:t>)</a:t>
            </a:r>
          </a:p>
          <a:p>
            <a:pPr marL="380990" indent="-380990">
              <a:buFont typeface="Wingdings" panose="05000000000000000000" pitchFamily="2" charset="2"/>
              <a:buChar char="ü"/>
            </a:pPr>
            <a:r>
              <a:rPr lang="ru-RU" sz="2200" dirty="0" smtClean="0"/>
              <a:t>дети более </a:t>
            </a:r>
            <a:r>
              <a:rPr lang="ru-RU" sz="2200" dirty="0"/>
              <a:t>мотивированы и </a:t>
            </a:r>
            <a:r>
              <a:rPr lang="ru-RU" sz="2200" dirty="0" smtClean="0"/>
              <a:t>спокойны</a:t>
            </a:r>
            <a:endParaRPr lang="ru-RU" sz="2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413" y="2355629"/>
            <a:ext cx="5765800" cy="440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4195749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61" y="178130"/>
            <a:ext cx="10972800" cy="111464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2060"/>
                </a:solidFill>
              </a:rPr>
              <a:t>Инструмент iPIPS</a:t>
            </a:r>
            <a:r>
              <a:rPr lang="ru-RU" sz="4000" b="1" dirty="0">
                <a:solidFill>
                  <a:srgbClr val="002060"/>
                </a:solidFill>
              </a:rPr>
              <a:t>: объект изучения</a:t>
            </a:r>
            <a:endParaRPr lang="ru-RU" sz="3733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461" y="1904989"/>
            <a:ext cx="10972800" cy="4525963"/>
          </a:xfrm>
        </p:spPr>
        <p:txBody>
          <a:bodyPr>
            <a:normAutofit/>
          </a:bodyPr>
          <a:lstStyle/>
          <a:p>
            <a:endParaRPr lang="ru-RU" sz="3733" dirty="0"/>
          </a:p>
        </p:txBody>
      </p:sp>
      <p:graphicFrame>
        <p:nvGraphicFramePr>
          <p:cNvPr id="5" name="Схема 3"/>
          <p:cNvGraphicFramePr/>
          <p:nvPr>
            <p:extLst/>
          </p:nvPr>
        </p:nvGraphicFramePr>
        <p:xfrm>
          <a:off x="285710" y="1523987"/>
          <a:ext cx="11334829" cy="4953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153788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rgbClr val="002060"/>
                </a:solidFill>
              </a:rPr>
              <a:t>iPIPS:</a:t>
            </a:r>
            <a:r>
              <a:rPr lang="ru-RU" b="1" dirty="0" smtClean="0">
                <a:solidFill>
                  <a:srgbClr val="002060"/>
                </a:solidFill>
              </a:rPr>
              <a:t> когнитивное развитие ребенка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7863" y="2139729"/>
            <a:ext cx="346315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189" indent="-457189">
              <a:buFont typeface="Wingdings" panose="05000000000000000000" pitchFamily="2" charset="2"/>
              <a:buChar char="q"/>
            </a:pPr>
            <a:r>
              <a:rPr lang="ru-RU" sz="2400" dirty="0" smtClean="0">
                <a:cs typeface="Times New Roman" panose="02020603050405020304" pitchFamily="18" charset="0"/>
              </a:rPr>
              <a:t>Письмо</a:t>
            </a:r>
          </a:p>
          <a:p>
            <a:pPr marL="457189" indent="-457189"/>
            <a:endParaRPr lang="ru-RU" sz="2400" dirty="0" smtClean="0">
              <a:cs typeface="Times New Roman" panose="02020603050405020304" pitchFamily="18" charset="0"/>
            </a:endParaRPr>
          </a:p>
          <a:p>
            <a:pPr marL="457189" indent="-457189">
              <a:buFont typeface="Wingdings" panose="05000000000000000000" pitchFamily="2" charset="2"/>
              <a:buChar char="q"/>
            </a:pPr>
            <a:r>
              <a:rPr lang="ru-RU" sz="2400" dirty="0" smtClean="0">
                <a:cs typeface="Times New Roman" panose="02020603050405020304" pitchFamily="18" charset="0"/>
              </a:rPr>
              <a:t>Словарный запас</a:t>
            </a:r>
          </a:p>
          <a:p>
            <a:pPr marL="457189" indent="-457189">
              <a:buFont typeface="Wingdings" panose="05000000000000000000" pitchFamily="2" charset="2"/>
              <a:buChar char="q"/>
            </a:pPr>
            <a:r>
              <a:rPr lang="ru-RU" sz="2400" dirty="0" smtClean="0">
                <a:cs typeface="Times New Roman" panose="02020603050405020304" pitchFamily="18" charset="0"/>
              </a:rPr>
              <a:t>Элементы текста</a:t>
            </a:r>
          </a:p>
          <a:p>
            <a:pPr marL="457189" indent="-457189">
              <a:buFont typeface="Wingdings" panose="05000000000000000000" pitchFamily="2" charset="2"/>
              <a:buChar char="q"/>
            </a:pPr>
            <a:r>
              <a:rPr lang="ru-RU" sz="2400" dirty="0" smtClean="0">
                <a:cs typeface="Times New Roman" panose="02020603050405020304" pitchFamily="18" charset="0"/>
              </a:rPr>
              <a:t>Повторение слов</a:t>
            </a:r>
          </a:p>
          <a:p>
            <a:pPr marL="457189" indent="-457189">
              <a:buFont typeface="Wingdings" panose="05000000000000000000" pitchFamily="2" charset="2"/>
              <a:buChar char="q"/>
            </a:pPr>
            <a:r>
              <a:rPr lang="ru-RU" sz="2400" dirty="0" smtClean="0">
                <a:cs typeface="Times New Roman" panose="02020603050405020304" pitchFamily="18" charset="0"/>
              </a:rPr>
              <a:t>Рифмование слов</a:t>
            </a:r>
          </a:p>
          <a:p>
            <a:pPr marL="457189" indent="-457189">
              <a:buFont typeface="Wingdings" panose="05000000000000000000" pitchFamily="2" charset="2"/>
              <a:buChar char="q"/>
            </a:pPr>
            <a:r>
              <a:rPr lang="ru-RU" sz="2400" dirty="0" smtClean="0">
                <a:cs typeface="Times New Roman" panose="02020603050405020304" pitchFamily="18" charset="0"/>
              </a:rPr>
              <a:t>Буквы</a:t>
            </a:r>
          </a:p>
          <a:p>
            <a:pPr marL="457189" indent="-457189">
              <a:buFont typeface="Wingdings" panose="05000000000000000000" pitchFamily="2" charset="2"/>
              <a:buChar char="q"/>
            </a:pPr>
            <a:r>
              <a:rPr lang="ru-RU" sz="2400" dirty="0" smtClean="0">
                <a:cs typeface="Times New Roman" panose="02020603050405020304" pitchFamily="18" charset="0"/>
              </a:rPr>
              <a:t>Слова</a:t>
            </a:r>
          </a:p>
          <a:p>
            <a:pPr marL="457189" indent="-457189">
              <a:buFont typeface="Wingdings" panose="05000000000000000000" pitchFamily="2" charset="2"/>
              <a:buChar char="q"/>
            </a:pPr>
            <a:r>
              <a:rPr lang="ru-RU" sz="2400" dirty="0" smtClean="0">
                <a:cs typeface="Times New Roman" panose="02020603050405020304" pitchFamily="18" charset="0"/>
              </a:rPr>
              <a:t>Чтение короткой истории</a:t>
            </a:r>
          </a:p>
          <a:p>
            <a:pPr marL="457189" indent="-457189">
              <a:buFont typeface="Wingdings" panose="05000000000000000000" pitchFamily="2" charset="2"/>
              <a:buChar char="q"/>
            </a:pPr>
            <a:r>
              <a:rPr lang="ru-RU" sz="2400" dirty="0" smtClean="0">
                <a:cs typeface="Times New Roman" panose="02020603050405020304" pitchFamily="18" charset="0"/>
              </a:rPr>
              <a:t>Понимание текста</a:t>
            </a:r>
            <a:endParaRPr lang="ru-RU" sz="2400" dirty="0"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150772" y="2806261"/>
            <a:ext cx="376795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cs typeface="Times New Roman" panose="02020603050405020304" pitchFamily="18" charset="0"/>
              </a:rPr>
              <a:t>  Простой счет</a:t>
            </a:r>
          </a:p>
          <a:p>
            <a:pPr marL="450850" indent="-450850">
              <a:buFont typeface="Wingdings" panose="05000000000000000000" pitchFamily="2" charset="2"/>
              <a:buChar char="q"/>
            </a:pPr>
            <a:r>
              <a:rPr lang="ru-RU" sz="2400" dirty="0" smtClean="0">
                <a:cs typeface="Times New Roman" panose="02020603050405020304" pitchFamily="18" charset="0"/>
              </a:rPr>
              <a:t>Простое сложение и   вычитание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cs typeface="Times New Roman" panose="02020603050405020304" pitchFamily="18" charset="0"/>
              </a:rPr>
              <a:t>  Цифры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cs typeface="Times New Roman" panose="02020603050405020304" pitchFamily="18" charset="0"/>
              </a:rPr>
              <a:t>  Логические задачи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cs typeface="Times New Roman" panose="02020603050405020304" pitchFamily="18" charset="0"/>
              </a:rPr>
              <a:t>  Задачи с символами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dirty="0" smtClean="0">
                <a:cs typeface="Times New Roman" panose="02020603050405020304" pitchFamily="18" charset="0"/>
              </a:rPr>
              <a:t>  Контекстные задачи</a:t>
            </a:r>
            <a:endParaRPr lang="ru-RU" sz="2400" dirty="0">
              <a:cs typeface="Times New Roman" panose="02020603050405020304" pitchFamily="18" charset="0"/>
            </a:endParaRPr>
          </a:p>
        </p:txBody>
      </p:sp>
      <p:pic>
        <p:nvPicPr>
          <p:cNvPr id="7" name="Picture 6" descr="C:\Users\Elena Kardanovs\Desktop\Фото\Фото iPIPS\тестирование\тестирование\GEF_127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57412" y="2436431"/>
            <a:ext cx="4251472" cy="2797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Subtitle 2"/>
          <p:cNvSpPr txBox="1">
            <a:spLocks/>
          </p:cNvSpPr>
          <p:nvPr/>
        </p:nvSpPr>
        <p:spPr bwMode="auto">
          <a:xfrm>
            <a:off x="340790" y="6447301"/>
            <a:ext cx="5524500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17" tIns="60958" rIns="121917" bIns="60958"/>
          <a:lstStyle/>
          <a:p>
            <a:pPr>
              <a:spcBef>
                <a:spcPct val="20000"/>
              </a:spcBef>
            </a:pPr>
            <a:endParaRPr kumimoji="1" lang="ru-RU" sz="1100" dirty="0">
              <a:solidFill>
                <a:schemeClr val="bg1"/>
              </a:solidFill>
              <a:latin typeface="Myriad Pro"/>
            </a:endParaRPr>
          </a:p>
        </p:txBody>
      </p:sp>
      <p:sp>
        <p:nvSpPr>
          <p:cNvPr id="14339" name="Title 1"/>
          <p:cNvSpPr txBox="1">
            <a:spLocks/>
          </p:cNvSpPr>
          <p:nvPr/>
        </p:nvSpPr>
        <p:spPr bwMode="auto">
          <a:xfrm>
            <a:off x="1328738" y="190478"/>
            <a:ext cx="9244012" cy="13525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17" tIns="60958" rIns="121917" bIns="60958" anchor="ctr"/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  <a:latin typeface="+mj-lt"/>
              </a:rPr>
              <a:t>iPIPS: </a:t>
            </a:r>
            <a:r>
              <a:rPr lang="ru-RU" sz="3600" b="1" dirty="0" smtClean="0">
                <a:solidFill>
                  <a:srgbClr val="002060"/>
                </a:solidFill>
                <a:latin typeface="+mj-lt"/>
              </a:rPr>
              <a:t>исследование некогнитивного развития ребенка</a:t>
            </a:r>
            <a:endParaRPr lang="en-US" sz="3600" b="1" dirty="0">
              <a:solidFill>
                <a:srgbClr val="002060"/>
              </a:solidFill>
              <a:latin typeface="+mj-lt"/>
            </a:endParaRPr>
          </a:p>
        </p:txBody>
      </p:sp>
      <p:sp>
        <p:nvSpPr>
          <p:cNvPr id="14346" name="Rectangle 12"/>
          <p:cNvSpPr>
            <a:spLocks noChangeArrowheads="1"/>
          </p:cNvSpPr>
          <p:nvPr/>
        </p:nvSpPr>
        <p:spPr bwMode="auto">
          <a:xfrm>
            <a:off x="285710" y="2000240"/>
            <a:ext cx="11613169" cy="4180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917" tIns="60958" rIns="121917" bIns="60958">
            <a:spAutoFit/>
          </a:bodyPr>
          <a:lstStyle/>
          <a:p>
            <a:pPr marL="457189" indent="-457189">
              <a:spcAft>
                <a:spcPts val="800"/>
              </a:spcAft>
              <a:buFont typeface="Wingdings" pitchFamily="2" charset="2"/>
              <a:buChar char="Ø"/>
            </a:pPr>
            <a:r>
              <a:rPr lang="ru-RU" sz="2700" dirty="0" smtClean="0"/>
              <a:t>опросник </a:t>
            </a:r>
            <a:r>
              <a:rPr lang="ru-RU" sz="2700" dirty="0"/>
              <a:t>личностного, социального, эмоционального развития </a:t>
            </a:r>
            <a:r>
              <a:rPr lang="ru-RU" sz="2700" dirty="0" smtClean="0"/>
              <a:t>ребенка</a:t>
            </a:r>
          </a:p>
          <a:p>
            <a:pPr marL="457189" indent="-457189">
              <a:spcAft>
                <a:spcPts val="800"/>
              </a:spcAft>
              <a:buFont typeface="Wingdings" pitchFamily="2" charset="2"/>
              <a:buChar char="Ø"/>
            </a:pPr>
            <a:r>
              <a:rPr lang="ru-RU" sz="2700" dirty="0" smtClean="0"/>
              <a:t>11 </a:t>
            </a:r>
            <a:r>
              <a:rPr lang="ru-RU" sz="2700" dirty="0"/>
              <a:t>шкал с подробными индикаторами, описывающими поведение </a:t>
            </a:r>
            <a:r>
              <a:rPr lang="ru-RU" sz="2700" dirty="0" smtClean="0"/>
              <a:t>ребенка</a:t>
            </a:r>
          </a:p>
          <a:p>
            <a:pPr marL="457189" indent="-457189">
              <a:spcAft>
                <a:spcPts val="800"/>
              </a:spcAft>
              <a:buFont typeface="Wingdings" pitchFamily="2" charset="2"/>
              <a:buChar char="Ø"/>
            </a:pPr>
            <a:r>
              <a:rPr lang="ru-RU" sz="2700" dirty="0" smtClean="0"/>
              <a:t>заполняется </a:t>
            </a:r>
            <a:r>
              <a:rPr lang="ru-RU" sz="2700" dirty="0"/>
              <a:t>учителем на каждого ребенка, участвующего в </a:t>
            </a:r>
            <a:r>
              <a:rPr lang="ru-RU" sz="2700" dirty="0" smtClean="0"/>
              <a:t>исследовании, на основе ежедневного взаимодействия и наблюдения</a:t>
            </a:r>
          </a:p>
          <a:p>
            <a:pPr marL="457189" indent="-457189">
              <a:spcAft>
                <a:spcPts val="800"/>
              </a:spcAft>
              <a:buFont typeface="Wingdings" pitchFamily="2" charset="2"/>
              <a:buChar char="Ø"/>
            </a:pPr>
            <a:r>
              <a:rPr lang="ru-RU" sz="2700" dirty="0" smtClean="0"/>
              <a:t>заполняется </a:t>
            </a:r>
            <a:r>
              <a:rPr lang="ru-RU" sz="2700" dirty="0"/>
              <a:t>дважды: в начале и в конце учебного года</a:t>
            </a:r>
          </a:p>
          <a:p>
            <a:endParaRPr lang="ru-RU" sz="1600" dirty="0">
              <a:solidFill>
                <a:srgbClr val="003F82"/>
              </a:solidFill>
              <a:latin typeface="Myriad Pro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65962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3" name="Rectangle 9"/>
          <p:cNvSpPr>
            <a:spLocks noChangeArrowheads="1"/>
          </p:cNvSpPr>
          <p:nvPr/>
        </p:nvSpPr>
        <p:spPr bwMode="auto">
          <a:xfrm>
            <a:off x="9734551" y="2255839"/>
            <a:ext cx="72846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4344" name="Rectangle 10"/>
          <p:cNvSpPr>
            <a:spLocks noChangeArrowheads="1"/>
          </p:cNvSpPr>
          <p:nvPr/>
        </p:nvSpPr>
        <p:spPr bwMode="auto">
          <a:xfrm>
            <a:off x="9734551" y="3967163"/>
            <a:ext cx="72846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4345" name="Rectangle 11"/>
          <p:cNvSpPr>
            <a:spLocks noChangeArrowheads="1"/>
          </p:cNvSpPr>
          <p:nvPr/>
        </p:nvSpPr>
        <p:spPr bwMode="auto">
          <a:xfrm>
            <a:off x="9734551" y="5591175"/>
            <a:ext cx="72846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FFFF"/>
                </a:solidFill>
                <a:latin typeface="Myriad Pro"/>
              </a:rPr>
              <a:t>фото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1328173" y="395783"/>
            <a:ext cx="10197115" cy="802395"/>
          </a:xfrm>
        </p:spPr>
        <p:txBody>
          <a:bodyPr>
            <a:noAutofit/>
          </a:bodyPr>
          <a:lstStyle/>
          <a:p>
            <a:pPr algn="ctr"/>
            <a:r>
              <a:rPr lang="en-US" sz="3600" b="1" dirty="0" smtClean="0">
                <a:solidFill>
                  <a:srgbClr val="002060"/>
                </a:solidFill>
              </a:rPr>
              <a:t>iPIPS</a:t>
            </a:r>
            <a:r>
              <a:rPr lang="ru-RU" sz="3600" b="1" dirty="0" smtClean="0">
                <a:solidFill>
                  <a:srgbClr val="002060"/>
                </a:solidFill>
              </a:rPr>
              <a:t>: контекстная информация</a:t>
            </a:r>
            <a:endParaRPr lang="en-US" sz="3600" dirty="0">
              <a:solidFill>
                <a:srgbClr val="002060"/>
              </a:solidFill>
              <a:latin typeface="Myriad Pro"/>
            </a:endParaRPr>
          </a:p>
        </p:txBody>
      </p:sp>
      <p:sp>
        <p:nvSpPr>
          <p:cNvPr id="10" name="Rectangle 7"/>
          <p:cNvSpPr/>
          <p:nvPr/>
        </p:nvSpPr>
        <p:spPr>
          <a:xfrm>
            <a:off x="911192" y="1318662"/>
            <a:ext cx="106140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endParaRPr lang="ru-RU" sz="2400" dirty="0" smtClean="0"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619219" y="4991011"/>
            <a:ext cx="10001320" cy="46166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4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 bwMode="auto">
          <a:xfrm>
            <a:off x="340785" y="6415088"/>
            <a:ext cx="55245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ru-RU" sz="800" dirty="0">
                <a:solidFill>
                  <a:schemeClr val="bg1"/>
                </a:solidFill>
              </a:rPr>
              <a:t>Высшая школа экономики, Москва, </a:t>
            </a:r>
            <a:r>
              <a:rPr lang="ru-RU" sz="800" dirty="0" smtClean="0">
                <a:solidFill>
                  <a:schemeClr val="bg1"/>
                </a:solidFill>
              </a:rPr>
              <a:t>201</a:t>
            </a:r>
            <a:r>
              <a:rPr kumimoji="1" lang="ru-RU" sz="800" dirty="0" smtClean="0">
                <a:solidFill>
                  <a:schemeClr val="bg1"/>
                </a:solidFill>
                <a:latin typeface="Myriad Pro"/>
              </a:rPr>
              <a:t>5</a:t>
            </a:r>
            <a:endParaRPr kumimoji="1" lang="ru-RU" sz="800" dirty="0">
              <a:solidFill>
                <a:schemeClr val="bg1"/>
              </a:solidFill>
              <a:latin typeface="Myriad Pro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40784" y="1088021"/>
            <a:ext cx="1152366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3200" dirty="0" smtClean="0"/>
          </a:p>
          <a:p>
            <a:pPr>
              <a:buNone/>
            </a:pPr>
            <a:r>
              <a:rPr lang="ru-RU" sz="2800" dirty="0" smtClean="0"/>
              <a:t>Анализ контекстной информации позволяет исследовать связь готовности к школе и прогресса с образовательной средой в школе и до школы, с родительскими и учительскими характеристиками, с социальным и психологическим развитием ребенка. </a:t>
            </a:r>
          </a:p>
        </p:txBody>
      </p:sp>
      <p:pic>
        <p:nvPicPr>
          <p:cNvPr id="14" name="Picture 16" descr="C:\Users\Liudmila\AppData\Local\Microsoft\Windows\Temporary Internet Files\Content.IE5\Z042FOBU\MamГЎ-con-hija-leyendo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192" y="4335463"/>
            <a:ext cx="2635131" cy="18865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&amp;Mcy;&amp;icy;&amp;ncy;&amp;icy; &amp;scy;&amp;acy;&amp;jcy;&amp;tcy; - &amp;Tcy;&amp;ocy;&amp;lcy;&amp;softcy;&amp;kcy;&amp;ocy; &amp;ncy;&amp;ocy;&amp;vcy;&amp;ycy;&amp;iecy; &amp;ucy;&amp;chcy;&amp;iecy;&amp;bcy;&amp;ncy;&amp;icy;&amp;kcy;&amp;icy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11" y="4307465"/>
            <a:ext cx="2819751" cy="1914512"/>
          </a:xfrm>
          <a:prstGeom prst="rect">
            <a:avLst/>
          </a:prstGeom>
          <a:noFill/>
        </p:spPr>
      </p:pic>
      <p:pic>
        <p:nvPicPr>
          <p:cNvPr id="17" name="Picture 2" descr="C:\Users\aeivanova\Pictures\Безымянный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9293" t="16024" r="40354" b="22134"/>
          <a:stretch/>
        </p:blipFill>
        <p:spPr bwMode="auto">
          <a:xfrm>
            <a:off x="4797631" y="4335463"/>
            <a:ext cx="1697443" cy="14514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8372" y="533400"/>
            <a:ext cx="11204028" cy="79090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Процедура диагностики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780" y="1600200"/>
            <a:ext cx="5549462" cy="1631731"/>
          </a:xfrm>
          <a:ln>
            <a:solidFill>
              <a:srgbClr val="002060"/>
            </a:solidFill>
          </a:ln>
        </p:spPr>
        <p:txBody>
          <a:bodyPr>
            <a:normAutofit fontScale="85000" lnSpcReduction="10000"/>
          </a:bodyPr>
          <a:lstStyle/>
          <a:p>
            <a:pPr marL="536575" indent="-536575">
              <a:buFont typeface="Wingdings" pitchFamily="2" charset="2"/>
              <a:buChar char="ü"/>
            </a:pPr>
            <a:r>
              <a:rPr lang="ru-RU" dirty="0" smtClean="0"/>
              <a:t>Индивидуальная работа с каждым ребенком</a:t>
            </a:r>
          </a:p>
          <a:p>
            <a:pPr marL="536575" indent="-536575">
              <a:lnSpc>
                <a:spcPct val="150000"/>
              </a:lnSpc>
              <a:buFont typeface="Wingdings" charset="2"/>
              <a:buChar char="ü"/>
            </a:pPr>
            <a:r>
              <a:rPr lang="ru-RU" dirty="0" smtClean="0"/>
              <a:t>Время - </a:t>
            </a:r>
            <a:r>
              <a:rPr lang="ru-RU" dirty="0" smtClean="0"/>
              <a:t>20-25 </a:t>
            </a:r>
            <a:r>
              <a:rPr lang="ru-RU" dirty="0" smtClean="0"/>
              <a:t>минут  </a:t>
            </a:r>
          </a:p>
          <a:p>
            <a:pPr marL="536575" indent="-536575">
              <a:lnSpc>
                <a:spcPct val="150000"/>
              </a:lnSpc>
              <a:buFont typeface="Wingdings" charset="2"/>
              <a:buChar char="ü"/>
            </a:pPr>
            <a:r>
              <a:rPr lang="ru-RU" dirty="0" smtClean="0"/>
              <a:t>Оценивание в игровой форме</a:t>
            </a:r>
          </a:p>
          <a:p>
            <a:endParaRPr lang="ru-RU" dirty="0"/>
          </a:p>
        </p:txBody>
      </p:sp>
      <p:sp>
        <p:nvSpPr>
          <p:cNvPr id="5" name="Rectangle 4"/>
          <p:cNvSpPr/>
          <p:nvPr/>
        </p:nvSpPr>
        <p:spPr>
          <a:xfrm>
            <a:off x="5470635" y="3684939"/>
            <a:ext cx="6403425" cy="1661989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square" lIns="121917" tIns="60958" rIns="121917" bIns="60958">
            <a:spAutoFit/>
          </a:bodyPr>
          <a:lstStyle/>
          <a:p>
            <a:pPr algn="just"/>
            <a:r>
              <a:rPr lang="ru-RU" sz="1900" b="1" dirty="0" smtClean="0">
                <a:latin typeface="Arial" pitchFamily="34" charset="0"/>
                <a:cs typeface="Arial" pitchFamily="34" charset="0"/>
              </a:rPr>
              <a:t>                 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Сбор контекстной информации</a:t>
            </a:r>
          </a:p>
          <a:p>
            <a:pPr algn="just"/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marL="266700" indent="-266700" algn="just">
              <a:buFont typeface="Wingdings" pitchFamily="2" charset="2"/>
              <a:buChar char="ü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Опрос родителей (заполнение анкеты в элкетронной форме, 10 минут)</a:t>
            </a:r>
          </a:p>
          <a:p>
            <a:pPr marL="266700" indent="-266700" algn="just">
              <a:buFont typeface="Wingdings" pitchFamily="2" charset="2"/>
              <a:buChar char="ü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Опрос учителей</a:t>
            </a:r>
          </a:p>
        </p:txBody>
      </p:sp>
      <p:sp>
        <p:nvSpPr>
          <p:cNvPr id="6" name="Rectangle 12"/>
          <p:cNvSpPr/>
          <p:nvPr/>
        </p:nvSpPr>
        <p:spPr>
          <a:xfrm>
            <a:off x="6777862" y="1793972"/>
            <a:ext cx="5048285" cy="1354213"/>
          </a:xfrm>
          <a:prstGeom prst="rect">
            <a:avLst/>
          </a:prstGeom>
          <a:ln>
            <a:solidFill>
              <a:schemeClr val="tx2"/>
            </a:solidFill>
          </a:ln>
        </p:spPr>
        <p:txBody>
          <a:bodyPr wrap="square" lIns="121917" tIns="60958" rIns="121917" bIns="60958">
            <a:spAutoFit/>
          </a:bodyPr>
          <a:lstStyle/>
          <a:p>
            <a:pPr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   Компьютерная форма</a:t>
            </a:r>
          </a:p>
          <a:p>
            <a:pPr>
              <a:buNone/>
            </a:pPr>
            <a:endParaRPr lang="ru-RU" sz="2000" b="1" dirty="0" smtClean="0">
              <a:latin typeface="Arial" pitchFamily="34" charset="0"/>
              <a:cs typeface="Arial" pitchFamily="34" charset="0"/>
            </a:endParaRPr>
          </a:p>
          <a:p>
            <a:pPr marL="353475" indent="-353475">
              <a:buFont typeface="Wingdings" charset="2"/>
              <a:buChar char="ü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Специальная компьютерная программа (адаптивный алгоритм)</a:t>
            </a:r>
          </a:p>
        </p:txBody>
      </p:sp>
      <p:pic>
        <p:nvPicPr>
          <p:cNvPr id="7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731" y="3436598"/>
            <a:ext cx="4745421" cy="32190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сность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Ясность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1526</TotalTime>
  <Words>567</Words>
  <Application>Microsoft Office PowerPoint</Application>
  <PresentationFormat>Custom</PresentationFormat>
  <Paragraphs>98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Ясность</vt:lpstr>
      <vt:lpstr>Исследование iPIPS:  стартовая диагностика ребенка на входе в школу и измерение индивидуального прогресса за  первый год обучения в школе </vt:lpstr>
      <vt:lpstr>Slide 2</vt:lpstr>
      <vt:lpstr>iPIPS (international Performance Indicators in Primary School) </vt:lpstr>
      <vt:lpstr>Адаптивное тестирование</vt:lpstr>
      <vt:lpstr>Инструмент iPIPS: объект изучения</vt:lpstr>
      <vt:lpstr>iPIPS: когнитивное развитие ребенка</vt:lpstr>
      <vt:lpstr>Slide 7</vt:lpstr>
      <vt:lpstr>iPIPS: контекстная информация</vt:lpstr>
      <vt:lpstr>Процедура диагностики</vt:lpstr>
      <vt:lpstr>Проведение тестирования - видео</vt:lpstr>
      <vt:lpstr>Обратная связь по результатам исследования iPIPS</vt:lpstr>
      <vt:lpstr>Фокус исследования: предикторы успешности обучения в начальной школе</vt:lpstr>
      <vt:lpstr>Сайт проекта iPIPS: ioe.hse.ru/ipips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Прогресс первоклассников за первый год обучения в школе:  фиксация неравенства на начальной ступени образования</dc:title>
  <dc:creator>Гость</dc:creator>
  <cp:lastModifiedBy>Elena Kardanovs</cp:lastModifiedBy>
  <cp:revision>160</cp:revision>
  <dcterms:created xsi:type="dcterms:W3CDTF">2016-04-15T06:08:44Z</dcterms:created>
  <dcterms:modified xsi:type="dcterms:W3CDTF">2017-09-24T19:58:21Z</dcterms:modified>
</cp:coreProperties>
</file>